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43"/>
  </p:notesMasterIdLst>
  <p:sldIdLst>
    <p:sldId id="256" r:id="rId5"/>
    <p:sldId id="280" r:id="rId6"/>
    <p:sldId id="304" r:id="rId7"/>
    <p:sldId id="278" r:id="rId8"/>
    <p:sldId id="285" r:id="rId9"/>
    <p:sldId id="286" r:id="rId10"/>
    <p:sldId id="287" r:id="rId11"/>
    <p:sldId id="290" r:id="rId12"/>
    <p:sldId id="291" r:id="rId13"/>
    <p:sldId id="293" r:id="rId14"/>
    <p:sldId id="295" r:id="rId15"/>
    <p:sldId id="296" r:id="rId16"/>
    <p:sldId id="297" r:id="rId17"/>
    <p:sldId id="305" r:id="rId18"/>
    <p:sldId id="314" r:id="rId19"/>
    <p:sldId id="298" r:id="rId20"/>
    <p:sldId id="299" r:id="rId21"/>
    <p:sldId id="330" r:id="rId22"/>
    <p:sldId id="306" r:id="rId23"/>
    <p:sldId id="308" r:id="rId24"/>
    <p:sldId id="309" r:id="rId25"/>
    <p:sldId id="312" r:id="rId26"/>
    <p:sldId id="311" r:id="rId27"/>
    <p:sldId id="313" r:id="rId28"/>
    <p:sldId id="323" r:id="rId29"/>
    <p:sldId id="328" r:id="rId30"/>
    <p:sldId id="331" r:id="rId31"/>
    <p:sldId id="315" r:id="rId32"/>
    <p:sldId id="319" r:id="rId33"/>
    <p:sldId id="324" r:id="rId34"/>
    <p:sldId id="325" r:id="rId35"/>
    <p:sldId id="320" r:id="rId36"/>
    <p:sldId id="327" r:id="rId37"/>
    <p:sldId id="307" r:id="rId38"/>
    <p:sldId id="316" r:id="rId39"/>
    <p:sldId id="318" r:id="rId40"/>
    <p:sldId id="329" r:id="rId41"/>
    <p:sldId id="28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ADB1-275D-430A-89EE-5C7E6CFF6FF2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5628-3A68-42F4-BA86-981817953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D57F5E1-689D-405C-9916-4CA753F3362F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B8-4D08-4CF1-ABD2-840E23FDC41D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3658-8AA5-48B7-A21E-BA7DFE3E6412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F25F-7E81-4694-8E8A-C2E983DA4974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F46A-F73F-47D7-AD6C-431FB868BCA7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C6B-6223-40AF-98B5-E4BE6835F10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6F44-E231-47D7-9F9F-08740C6ECB41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4639-49A7-4F08-A305-92F42A0BB029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E9BC-51F6-4295-9D25-73A4205194AC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A41-21C7-4B72-9A25-421DD9860ACE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69A-593A-4115-AAD6-1CB97C13D70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8D1921-8E90-4C3E-8D12-1CB795CB91C1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bscraperio" TargetMode="External"/><Relationship Id="rId2" Type="http://schemas.openxmlformats.org/officeDocument/2006/relationships/hyperlink" Target="https://en.wikipedia.org/wiki/List_of_Nobel_laureates_in_Phys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tworkworld.com/article/2901680/database-pioneer-stonebraker-rocks-1m-nobel-prize-in-computing.html" TargetMode="External"/><Relationship Id="rId4" Type="http://schemas.openxmlformats.org/officeDocument/2006/relationships/hyperlink" Target="https://en.wikipedia.org/wiki/Geph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Scientific Prize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Connor Wooding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Prize Transition Matrix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Interlock is densest within disciplines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High transition probabilities are to similar nobility of awards not higher nobility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Certain interlocks occur between disciplines connecting them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Chemistry and Physics most interlocked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Math and Geography least interlocked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General Sciences integrate diverse sciences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2" descr="https://www.pnas.org/cms/10.1073/pnas.1800485115/asset/8dcb0b5d-fbf7-4a52-a60d-2e08afd71382/assets/graphic/pnas.1800485115fig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66" y="962994"/>
            <a:ext cx="6182151" cy="50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3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 of Prizewinners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Investigate what role teamwork, information search, and access to novel ideas play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Social Network of 2034 winners with links for advisor-student and co-author relationships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Giant Connected Component (74% of winners)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Co-authorship ties densely packed in the center while genealogical ties are spread out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Interconnections among prizewinners span the globe, institutions, and time periods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2" descr="https://www.pnas.org/cms/10.1073/pnas.1800485115/asset/f1cf3457-aae7-40ad-93e9-7d9f13d407c7/assets/graphic/pnas.1800485115fig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63" y="1059252"/>
            <a:ext cx="5295992" cy="553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7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Multiple Prizewinners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815328" y="2605915"/>
            <a:ext cx="4389120" cy="376229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University prestige positively related to multi-prizewinning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Number of publications not related to multi-prizewinning but average citation impact is.  Quality &gt; Quantity.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Genealogy positively associated with propensity for prizewinning 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Having a prizewinning co-author reduces propensity for prizewinning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2" descr="https://www.pnas.org/cms/10.1073/pnas.1800485115/asset/4b117bf4-8184-47fb-95c2-67c145f372b3/assets/graphic/pnas.1800485115fig0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3"/>
          <a:stretch/>
        </p:blipFill>
        <p:spPr bwMode="auto">
          <a:xfrm>
            <a:off x="1172174" y="2169912"/>
            <a:ext cx="4819323" cy="43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1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Able to quantitatively explain why the set of successful scientific individuals is increasingly made up of a smaller and more intertwined set of scientists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Future Work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Explain why explosive growth in scientific prizes have occurred.  Deeper dive into the nature of prizes and stratification of science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Further work into how the scientific social networks form and effects that the concentration of prizes within these networks can have such as in-group biases and dominant learning processes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Discover how prize interlocks between disciplines influence knowledge transfer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2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1" r="61055" b="18111"/>
          <a:stretch/>
        </p:blipFill>
        <p:spPr>
          <a:xfrm>
            <a:off x="1" y="-18075"/>
            <a:ext cx="12224908" cy="68760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2695565" y="2244112"/>
            <a:ext cx="6800850" cy="237172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 txBox="1">
            <a:spLocks/>
          </p:cNvSpPr>
          <p:nvPr/>
        </p:nvSpPr>
        <p:spPr>
          <a:xfrm>
            <a:off x="3328613" y="3042452"/>
            <a:ext cx="5534754" cy="7750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My research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Scientific Prize Network</a:t>
            </a:r>
          </a:p>
        </p:txBody>
      </p:sp>
      <p:pic>
        <p:nvPicPr>
          <p:cNvPr id="3074" name="Picture 2" descr="https://www.pnas.org/cms/10.1073/pnas.1800485115/asset/b545a2f6-9a01-4c96-b613-e0695444751e/assets/graphic/pnas.1800485115fig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21" y="1717052"/>
            <a:ext cx="5813086" cy="51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252753" y="2995749"/>
            <a:ext cx="2090057" cy="197684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7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Scientific Prize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Science Prize 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Explore how scientific prize network applies to a specific discipline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See if patterns persist or if new ones arise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Newer + more intertwined discipline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Add in smaller prizes and scientists who are not prizewinners to fill in more gaps in the networks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Additional Metrics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4966761" cy="334157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Create social networks with shared institutions as a connection as well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Explore what institutions have the greatest impact on prizewinning to see if that is an area where success concentrates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Notability of prizewinners based on other metrics such as publication count and publication popularity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to be used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Association for Computing Machinery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World's largest educational and scientific computing society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Have awarded prizes related to computing every year since 1966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Different Categories: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Career-Long Contributions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Early-to-Mid-Career Contributions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Specific Contributions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Student Contributions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Regional Awards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SIG Awards</a:t>
            </a:r>
          </a:p>
        </p:txBody>
      </p:sp>
      <p:pic>
        <p:nvPicPr>
          <p:cNvPr id="1026" name="Picture 2" descr="ACM Fellow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18" y="822960"/>
            <a:ext cx="5513706" cy="55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3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864352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webscraper.io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Obtain Data</a:t>
            </a:r>
          </a:p>
          <a:p>
            <a:pPr marL="128016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Python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Generate Statistics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Format Data</a:t>
            </a:r>
          </a:p>
          <a:p>
            <a:pPr marL="128016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Gephi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Visualize Graphs</a:t>
            </a:r>
          </a:p>
        </p:txBody>
      </p:sp>
      <p:pic>
        <p:nvPicPr>
          <p:cNvPr id="3074" name="Picture 2" descr="Web Scraper · GitH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06" y="2524850"/>
            <a:ext cx="1429983" cy="14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Python-logo-notext.svg - Wikimedia Comm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"/>
          <a:stretch/>
        </p:blipFill>
        <p:spPr bwMode="auto">
          <a:xfrm>
            <a:off x="9533899" y="2500092"/>
            <a:ext cx="1465026" cy="147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Gephi-logo.pn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59" y="4218440"/>
            <a:ext cx="2151087" cy="8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4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1" r="61055" b="18111"/>
          <a:stretch/>
        </p:blipFill>
        <p:spPr>
          <a:xfrm>
            <a:off x="1" y="-18075"/>
            <a:ext cx="12224908" cy="68760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2695565" y="2244112"/>
            <a:ext cx="6800850" cy="237172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 txBox="1">
            <a:spLocks/>
          </p:cNvSpPr>
          <p:nvPr/>
        </p:nvSpPr>
        <p:spPr>
          <a:xfrm>
            <a:off x="3328613" y="3042452"/>
            <a:ext cx="5534754" cy="7750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Current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1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24127" y="2084832"/>
            <a:ext cx="9720073" cy="377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 Previous Research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 My Research Plans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 Current Results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 Future Plans</a:t>
            </a:r>
          </a:p>
        </p:txBody>
      </p:sp>
      <p:pic>
        <p:nvPicPr>
          <p:cNvPr id="1026" name="Picture 2" descr="List of Nobel laureates in Physic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3" y="1807028"/>
            <a:ext cx="4056017" cy="40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97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obtained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 Prizes from ACM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31 unique CS prizes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6527 prizewinners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50+ years of prizes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Membership Awards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ACM Fellow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ACM Distinguished Member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ACM Senior Member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CS Genealogy + Individual Metrics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Top Colleagues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Affiliated Institutions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Other Metrics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 Publication years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 Publications count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 Citations count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 Cumulative paper downloads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43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Prize Data Set Distribution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059168" y="2463608"/>
            <a:ext cx="4754880" cy="33415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Majority of prizes have only been awarded to less than 50 people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210 winners / award average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3 Membership Awards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ACM Fellow - 1387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ACM Distinguished Member - 795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ACM Senior Member – 3144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15" y="2305594"/>
            <a:ext cx="5000625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4729" y="6374674"/>
            <a:ext cx="344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*** Histogram excluding membership awards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7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Prizes OVER Time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61" y="2150663"/>
            <a:ext cx="5076825" cy="3686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866" y="2150663"/>
            <a:ext cx="5419725" cy="3724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711" y="6088814"/>
            <a:ext cx="766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Follows same trend as overall prize network!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Prizes per Prizewinner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873849" y="2786360"/>
            <a:ext cx="4937151" cy="28118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Similar linear trend to overall dataset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13.9% of winners have multiple prizes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Much less multi-prizewinners than overall prize network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78" y="2084832"/>
            <a:ext cx="5620022" cy="39700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1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Computer Science Prize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9269" r="5448" b="23056"/>
          <a:stretch/>
        </p:blipFill>
        <p:spPr>
          <a:xfrm>
            <a:off x="2321" y="1731322"/>
            <a:ext cx="8532079" cy="512667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77980"/>
              </p:ext>
            </p:extLst>
          </p:nvPr>
        </p:nvGraphicFramePr>
        <p:xfrm>
          <a:off x="8743551" y="2382884"/>
          <a:ext cx="334394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567">
                  <a:extLst>
                    <a:ext uri="{9D8B030D-6E8A-4147-A177-3AD203B41FA5}">
                      <a16:colId xmlns:a16="http://schemas.microsoft.com/office/drawing/2014/main" val="3409033771"/>
                    </a:ext>
                  </a:extLst>
                </a:gridCol>
                <a:gridCol w="643378">
                  <a:extLst>
                    <a:ext uri="{9D8B030D-6E8A-4147-A177-3AD203B41FA5}">
                      <a16:colId xmlns:a16="http://schemas.microsoft.com/office/drawing/2014/main" val="3937018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Graph Statistics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1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0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Connected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4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5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9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  <a:r>
                        <a:rPr lang="en-US" baseline="0" dirty="0"/>
                        <a:t> Weighted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28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8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  <a:r>
                        <a:rPr lang="en-US" baseline="0" dirty="0"/>
                        <a:t> Path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1053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3551" y="5843451"/>
            <a:ext cx="249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ACM Fellows Degree: 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2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14730" cy="1499616"/>
          </a:xfrm>
        </p:spPr>
        <p:txBody>
          <a:bodyPr>
            <a:normAutofit/>
          </a:bodyPr>
          <a:lstStyle/>
          <a:p>
            <a:r>
              <a:rPr lang="en-US" dirty="0"/>
              <a:t>Computer Science Prize Network - no Members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59860"/>
              </p:ext>
            </p:extLst>
          </p:nvPr>
        </p:nvGraphicFramePr>
        <p:xfrm>
          <a:off x="8743551" y="2382884"/>
          <a:ext cx="334394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567">
                  <a:extLst>
                    <a:ext uri="{9D8B030D-6E8A-4147-A177-3AD203B41FA5}">
                      <a16:colId xmlns:a16="http://schemas.microsoft.com/office/drawing/2014/main" val="3409033771"/>
                    </a:ext>
                  </a:extLst>
                </a:gridCol>
                <a:gridCol w="643378">
                  <a:extLst>
                    <a:ext uri="{9D8B030D-6E8A-4147-A177-3AD203B41FA5}">
                      <a16:colId xmlns:a16="http://schemas.microsoft.com/office/drawing/2014/main" val="3937018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Graph Statistics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1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0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Connected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4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5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9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  <a:r>
                        <a:rPr lang="en-US" baseline="0" dirty="0"/>
                        <a:t> Weighted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28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8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  <a:r>
                        <a:rPr lang="en-US" baseline="0" dirty="0"/>
                        <a:t> Path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1053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3551" y="5843451"/>
            <a:ext cx="249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Turing Award Degree: 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19562" r="23705" b="26068"/>
          <a:stretch/>
        </p:blipFill>
        <p:spPr>
          <a:xfrm>
            <a:off x="339634" y="1820091"/>
            <a:ext cx="6675891" cy="492034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11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to Win Turing award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82338"/>
              </p:ext>
            </p:extLst>
          </p:nvPr>
        </p:nvGraphicFramePr>
        <p:xfrm>
          <a:off x="1316517" y="1786944"/>
          <a:ext cx="9135292" cy="376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3723">
                  <a:extLst>
                    <a:ext uri="{9D8B030D-6E8A-4147-A177-3AD203B41FA5}">
                      <a16:colId xmlns:a16="http://schemas.microsoft.com/office/drawing/2014/main" val="1706444866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337107566"/>
                    </a:ext>
                  </a:extLst>
                </a:gridCol>
                <a:gridCol w="2405089">
                  <a:extLst>
                    <a:ext uri="{9D8B030D-6E8A-4147-A177-3AD203B41FA5}">
                      <a16:colId xmlns:a16="http://schemas.microsoft.com/office/drawing/2014/main" val="4123130896"/>
                    </a:ext>
                  </a:extLst>
                </a:gridCol>
              </a:tblGrid>
              <a:tr h="283234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To</a:t>
                      </a:r>
                      <a:r>
                        <a:rPr lang="en-US" baseline="0" dirty="0"/>
                        <a:t> Win Turing 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Transition 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803218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Fellows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0.352941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5409144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Software System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0.215686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5948022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Paris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Kanellakis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Theory and Practice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0.137255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129164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ACM-IEEE CS Eckert-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Mauchly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0.058824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2816458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Grace Murray Hopper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0.039216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2683468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Karl V.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Karlstrom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Outstanding Educator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0.039216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8493054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Distinguished Service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0.039216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7801384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AAAI Allen Newell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0.039216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7918485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Athena Lecturer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0.019608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6653167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ACM-IEEE CS Ken Kennedy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0.019608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1456052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SIAM/ACM Prize in Computational Science and Engineering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0.019608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3849700"/>
                  </a:ext>
                </a:extLst>
              </a:tr>
              <a:tr h="283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Presidential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0.019608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964588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6061" y="5824373"/>
            <a:ext cx="901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Transition Probability Definition: For a given Turing Award winner, which other award is most likely to have been won by that winner prior to winning the Turing Award. 51 Total Prior Awards.</a:t>
            </a:r>
          </a:p>
        </p:txBody>
      </p:sp>
    </p:spTree>
    <p:extLst>
      <p:ext uri="{BB962C8B-B14F-4D97-AF65-F5344CB8AC3E}">
        <p14:creationId xmlns:p14="http://schemas.microsoft.com/office/powerpoint/2010/main" val="665721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to Win Turing award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8855"/>
              </p:ext>
            </p:extLst>
          </p:nvPr>
        </p:nvGraphicFramePr>
        <p:xfrm>
          <a:off x="1331036" y="1786944"/>
          <a:ext cx="9110691" cy="379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332">
                  <a:extLst>
                    <a:ext uri="{9D8B030D-6E8A-4147-A177-3AD203B41FA5}">
                      <a16:colId xmlns:a16="http://schemas.microsoft.com/office/drawing/2014/main" val="1706444866"/>
                    </a:ext>
                  </a:extLst>
                </a:gridCol>
                <a:gridCol w="2303112">
                  <a:extLst>
                    <a:ext uri="{9D8B030D-6E8A-4147-A177-3AD203B41FA5}">
                      <a16:colId xmlns:a16="http://schemas.microsoft.com/office/drawing/2014/main" val="219859709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973399959"/>
                    </a:ext>
                  </a:extLst>
                </a:gridCol>
                <a:gridCol w="688127">
                  <a:extLst>
                    <a:ext uri="{9D8B030D-6E8A-4147-A177-3AD203B41FA5}">
                      <a16:colId xmlns:a16="http://schemas.microsoft.com/office/drawing/2014/main" val="75306424"/>
                    </a:ext>
                  </a:extLst>
                </a:gridCol>
              </a:tblGrid>
              <a:tr h="371918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To</a:t>
                      </a:r>
                      <a:r>
                        <a:rPr lang="en-US" baseline="0" dirty="0"/>
                        <a:t> Win Turing 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Winners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803218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Fellows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5409144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Software System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5948022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Paris Kanellakis Theory and Practice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129164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ACM-IEEE CS Eckert-Mauchly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2816458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Grace Murray Hopper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2683468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Karl V. Karlstrom Outstanding Educator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8493054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Distinguished Service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7801384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AAAI Allen Newell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7918485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Athena Lecturer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6653167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ACM-IEEE CS Ken Kennedy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1456052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SIAM/ACM Prize in Computational Science and Engineering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3849700"/>
                  </a:ext>
                </a:extLst>
              </a:tr>
              <a:tr h="28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ACM Presidential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964588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8244" y="5824373"/>
            <a:ext cx="837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Percentage Definition: For a given award, what percentage of its award winners went on to win a Turing Award.  “Weights” propensity of winning Turing based on “size” of the award.  </a:t>
            </a:r>
          </a:p>
        </p:txBody>
      </p:sp>
    </p:spTree>
    <p:extLst>
      <p:ext uri="{BB962C8B-B14F-4D97-AF65-F5344CB8AC3E}">
        <p14:creationId xmlns:p14="http://schemas.microsoft.com/office/powerpoint/2010/main" val="2797500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Prize Network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160443" cy="40233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Similar trends in data to overall prize network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Less multi-prizewinners which could be attributed 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Less years of prizes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More smaller prizes considered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CS is more competitive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Only using a subset of awards (Missing IEEE, Independent Awards)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Prize network is very connected and centered around prizes of higher notability as well as prizes that are awarded more often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Propensity to win Turing Award came from the more notable and more often awarded prizes</a:t>
            </a:r>
          </a:p>
        </p:txBody>
      </p:sp>
      <p:pic>
        <p:nvPicPr>
          <p:cNvPr id="1026" name="Picture 2" descr="Database pioneer Stonebraker rocks $1M “Nobel Prize in Computing” | Network 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23" y="2673532"/>
            <a:ext cx="35718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392603" cy="1499616"/>
          </a:xfrm>
        </p:spPr>
        <p:txBody>
          <a:bodyPr>
            <a:normAutofit fontScale="90000"/>
          </a:bodyPr>
          <a:lstStyle/>
          <a:p>
            <a:r>
              <a:rPr lang="en-US" dirty="0"/>
              <a:t>Turing Award Colleague Network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6776"/>
          <a:stretch/>
        </p:blipFill>
        <p:spPr>
          <a:xfrm>
            <a:off x="5251268" y="178933"/>
            <a:ext cx="6644640" cy="6474416"/>
          </a:xfrm>
        </p:spPr>
      </p:pic>
      <p:sp>
        <p:nvSpPr>
          <p:cNvPr id="5" name="TextBox 4"/>
          <p:cNvSpPr txBox="1"/>
          <p:nvPr/>
        </p:nvSpPr>
        <p:spPr>
          <a:xfrm>
            <a:off x="1024128" y="2603863"/>
            <a:ext cx="3944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Definition: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Directed edges represent top 9 colleagues for award winners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Large vertices = award winners (75)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Small vertices = top colleagues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/>
              <a:t>Statistics: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# Connected Components: 32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Size of Largest CC: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# “Isolated” Winners: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1" r="61055" b="18111"/>
          <a:stretch/>
        </p:blipFill>
        <p:spPr>
          <a:xfrm>
            <a:off x="1" y="-18075"/>
            <a:ext cx="12224908" cy="68760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2695565" y="2244112"/>
            <a:ext cx="6800850" cy="237172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 txBox="1">
            <a:spLocks/>
          </p:cNvSpPr>
          <p:nvPr/>
        </p:nvSpPr>
        <p:spPr>
          <a:xfrm>
            <a:off x="3328613" y="3042452"/>
            <a:ext cx="5534754" cy="7750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Previous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71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14730" cy="1499616"/>
          </a:xfrm>
        </p:spPr>
        <p:txBody>
          <a:bodyPr>
            <a:normAutofit/>
          </a:bodyPr>
          <a:lstStyle/>
          <a:p>
            <a:r>
              <a:rPr lang="en-US" dirty="0"/>
              <a:t>Turing Award Shared Institution Network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42758"/>
              </p:ext>
            </p:extLst>
          </p:nvPr>
        </p:nvGraphicFramePr>
        <p:xfrm>
          <a:off x="8003178" y="2349019"/>
          <a:ext cx="377951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336">
                  <a:extLst>
                    <a:ext uri="{9D8B030D-6E8A-4147-A177-3AD203B41FA5}">
                      <a16:colId xmlns:a16="http://schemas.microsoft.com/office/drawing/2014/main" val="3409033771"/>
                    </a:ext>
                  </a:extLst>
                </a:gridCol>
                <a:gridCol w="727183">
                  <a:extLst>
                    <a:ext uri="{9D8B030D-6E8A-4147-A177-3AD203B41FA5}">
                      <a16:colId xmlns:a16="http://schemas.microsoft.com/office/drawing/2014/main" val="3937018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Graph Statistics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1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0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Connected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4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5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9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  <a:r>
                        <a:rPr lang="en-US" baseline="0" dirty="0"/>
                        <a:t> Weighted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28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8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  <a:r>
                        <a:rPr lang="en-US" baseline="0" dirty="0"/>
                        <a:t> Path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1053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03178" y="5755476"/>
            <a:ext cx="340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*** Only 1 Winner Not in Graph! Joseph </a:t>
            </a:r>
            <a:r>
              <a:rPr lang="en-US" i="1" dirty="0" err="1"/>
              <a:t>Sifakis</a:t>
            </a:r>
            <a:r>
              <a:rPr lang="en-US" i="1" dirty="0"/>
              <a:t> from France (2007)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1932" r="7124" b="1214"/>
          <a:stretch/>
        </p:blipFill>
        <p:spPr>
          <a:xfrm>
            <a:off x="1024127" y="1756117"/>
            <a:ext cx="5481176" cy="5046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3178" y="1706337"/>
            <a:ext cx="414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Graph Definition: Edges represent shared institutions between award winners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3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Award Top Institutions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7454"/>
              </p:ext>
            </p:extLst>
          </p:nvPr>
        </p:nvGraphicFramePr>
        <p:xfrm>
          <a:off x="1820164" y="1706883"/>
          <a:ext cx="8128000" cy="494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08">
                  <a:extLst>
                    <a:ext uri="{9D8B030D-6E8A-4147-A177-3AD203B41FA5}">
                      <a16:colId xmlns:a16="http://schemas.microsoft.com/office/drawing/2014/main" val="3784178888"/>
                    </a:ext>
                  </a:extLst>
                </a:gridCol>
                <a:gridCol w="2458792">
                  <a:extLst>
                    <a:ext uri="{9D8B030D-6E8A-4147-A177-3AD203B41FA5}">
                      <a16:colId xmlns:a16="http://schemas.microsoft.com/office/drawing/2014/main" val="3586330090"/>
                    </a:ext>
                  </a:extLst>
                </a:gridCol>
              </a:tblGrid>
              <a:tr h="3696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Turing Award Winners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520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Stanford University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0703310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Massachusetts Institute of Technology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4451238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California Berkeley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4510405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Carnegie Mellon University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4649785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Business Machines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0832302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 Computer Science &amp; Artificial Intelligence Laboratory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1360906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Hewlett-Packard Inc.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1699633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Nokia Bell Labs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880380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Princeton University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7037562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IBM Thomas J. Watson Research Center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0159681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Delft University of Technology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0407781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Illinois Urbana-Champaign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5421214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Harvard University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3885799"/>
                  </a:ext>
                </a:extLst>
              </a:tr>
              <a:tr h="32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Microsoft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349189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29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Award Winners metrics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496" y="1937068"/>
            <a:ext cx="2973335" cy="2212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2" y="1973072"/>
            <a:ext cx="3208699" cy="2274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4409710"/>
            <a:ext cx="3122121" cy="227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274" y="4342588"/>
            <a:ext cx="3266059" cy="2341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274" y="1805357"/>
            <a:ext cx="3447972" cy="24762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1723" y="4486105"/>
            <a:ext cx="3484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Takeaways: </a:t>
            </a:r>
          </a:p>
          <a:p>
            <a:endParaRPr lang="en-US" dirty="0"/>
          </a:p>
          <a:p>
            <a:r>
              <a:rPr lang="en-US" dirty="0"/>
              <a:t>Even among the top award winners, there are individuals that stand out</a:t>
            </a:r>
          </a:p>
          <a:p>
            <a:endParaRPr lang="en-US" dirty="0"/>
          </a:p>
          <a:p>
            <a:r>
              <a:rPr lang="en-US" dirty="0"/>
              <a:t>Positive correlation between metrics &amp; institution network degree</a:t>
            </a:r>
          </a:p>
        </p:txBody>
      </p:sp>
    </p:spTree>
    <p:extLst>
      <p:ext uri="{BB962C8B-B14F-4D97-AF65-F5344CB8AC3E}">
        <p14:creationId xmlns:p14="http://schemas.microsoft.com/office/powerpoint/2010/main" val="470011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Prize Social network 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Colleague network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Suggests a connection between 1/3 of Turing Award Winners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Smaller connections among other Turing award winners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Lots of Award Winners were isolated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 Could be due to different areas of research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 Could be due to different time frames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 Could be since it is only the top colleague network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Institution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Suggests a very strong connection among the best institutions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Almost all Turing Winners in this network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Top institution (Stanford) associated with 26% of winners</a:t>
            </a:r>
          </a:p>
        </p:txBody>
      </p:sp>
      <p:pic>
        <p:nvPicPr>
          <p:cNvPr id="2050" name="Picture 2" descr="Stanford Logos - Identity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07" y="208483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58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1" r="61055" b="18111"/>
          <a:stretch/>
        </p:blipFill>
        <p:spPr>
          <a:xfrm>
            <a:off x="1" y="-18075"/>
            <a:ext cx="12224908" cy="68760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2695565" y="2244112"/>
            <a:ext cx="6800850" cy="237172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 txBox="1">
            <a:spLocks/>
          </p:cNvSpPr>
          <p:nvPr/>
        </p:nvSpPr>
        <p:spPr>
          <a:xfrm>
            <a:off x="3328613" y="3042452"/>
            <a:ext cx="5534754" cy="7750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Future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94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Dataset is only from ACM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Only has 31 prizes, 3 of which are member awards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Not including SIG (Special Interest Group) awards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Other institutions (</a:t>
            </a:r>
            <a:r>
              <a:rPr lang="en-US" dirty="0" err="1"/>
              <a:t>e.g</a:t>
            </a:r>
            <a:r>
              <a:rPr lang="en-US" dirty="0"/>
              <a:t> IEEE) and nations give out awards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Doesn’t include prizes won by CS specialists in other disciplines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Limitation of picking a specific discipline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Not much time-based statistics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Social networks done in a simplistic way without weighting strength of connections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Social networks are separated by colleagues and institutions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0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Prize Network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Larger and vaster prize dataset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Generate time-based networks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Compute time-based statistics and predictions</a:t>
            </a:r>
          </a:p>
          <a:p>
            <a:pPr marL="128016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Prizewinner Social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Generate social network for all prizes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Encode more information into social networks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Generate more statistics based on affiliated institutions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Combine social networks into one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Look for more patterns in metrics vs prizewinning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8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5565" y="2244112"/>
            <a:ext cx="6800850" cy="237172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 txBox="1">
            <a:spLocks/>
          </p:cNvSpPr>
          <p:nvPr/>
        </p:nvSpPr>
        <p:spPr>
          <a:xfrm>
            <a:off x="3328613" y="3042452"/>
            <a:ext cx="5534754" cy="775043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Thank You! Any 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5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ACM. (2022). </a:t>
            </a:r>
            <a:r>
              <a:rPr lang="en-US" i="1" dirty="0"/>
              <a:t>Association for Computing Machinery</a:t>
            </a:r>
            <a:r>
              <a:rPr lang="en-US" dirty="0"/>
              <a:t>. From ACM Awards: https://awards.acm.org/</a:t>
            </a:r>
          </a:p>
          <a:p>
            <a:r>
              <a:rPr lang="en-US" dirty="0"/>
              <a:t>Ma, Y., &amp; </a:t>
            </a:r>
            <a:r>
              <a:rPr lang="en-US" dirty="0" err="1"/>
              <a:t>Uzzi</a:t>
            </a:r>
            <a:r>
              <a:rPr lang="en-US" dirty="0"/>
              <a:t>, B. (2018). Scientific prize network predicts who pushes the boundaries of science. </a:t>
            </a:r>
            <a:r>
              <a:rPr lang="en-US" i="1" dirty="0"/>
              <a:t>Proceedings of the National Academy of Sciences (PNAS)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1200" dirty="0"/>
              <a:t>Images:</a:t>
            </a:r>
          </a:p>
          <a:p>
            <a:r>
              <a:rPr lang="en-US" sz="1200" u="sng" dirty="0">
                <a:hlinkClick r:id="rId2"/>
              </a:rPr>
              <a:t>https://en.wikipedia.org/wiki/List_of_Nobel_laureates_in_Physics</a:t>
            </a:r>
            <a:endParaRPr lang="en-US" sz="1200" dirty="0"/>
          </a:p>
          <a:p>
            <a:r>
              <a:rPr lang="en-US" sz="1200" dirty="0"/>
              <a:t>https://en.wikipedia.org/wiki/Association_for_Computing_Machinery</a:t>
            </a:r>
          </a:p>
          <a:p>
            <a:r>
              <a:rPr lang="en-US" sz="1200" u="sng" dirty="0">
                <a:hlinkClick r:id="rId3"/>
              </a:rPr>
              <a:t>https://github.com/webscraperio</a:t>
            </a:r>
            <a:endParaRPr lang="en-US" sz="1200" dirty="0"/>
          </a:p>
          <a:p>
            <a:r>
              <a:rPr lang="en-US" sz="1200" dirty="0"/>
              <a:t>https://commons.wikimedia.org/wiki/File:Python-logo-notext.svg</a:t>
            </a:r>
          </a:p>
          <a:p>
            <a:r>
              <a:rPr lang="en-US" sz="1200" u="sng" dirty="0">
                <a:hlinkClick r:id="rId4"/>
              </a:rPr>
              <a:t>https://en.wikipedia.org/wiki/Gephi</a:t>
            </a:r>
            <a:endParaRPr lang="en-US" sz="1200" dirty="0"/>
          </a:p>
          <a:p>
            <a:r>
              <a:rPr lang="en-US" sz="1200" u="sng" dirty="0">
                <a:hlinkClick r:id="rId5"/>
              </a:rPr>
              <a:t>https://www.networkworld.com/article/2901680/database-pioneer-stonebraker-rocks-1m-nobel-prize-in-computing.html</a:t>
            </a:r>
            <a:endParaRPr lang="en-US" sz="1200" dirty="0"/>
          </a:p>
          <a:p>
            <a:r>
              <a:rPr lang="en-US" sz="1200" dirty="0"/>
              <a:t>https://identity.stanford.edu/visual-identity/stanford-logos/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1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i="1" dirty="0"/>
              <a:t> “Scientific prize network predicts who pushes the boundaries of science”</a:t>
            </a:r>
            <a:endParaRPr lang="en-US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Yifang</a:t>
            </a:r>
            <a:r>
              <a:rPr lang="en-US" dirty="0"/>
              <a:t> Ma and Brian </a:t>
            </a:r>
            <a:r>
              <a:rPr lang="en-US" dirty="0" err="1"/>
              <a:t>Uzzi</a:t>
            </a:r>
            <a:r>
              <a:rPr lang="en-US" dirty="0"/>
              <a:t> in the Proceedings in the National Academy of Science.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Paper explores various different networks of scientific prizes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200" dirty="0"/>
              <a:t>Scientific prizes are awards given across different scientific disciplines that “confer credibility to persons, ideas, and disciplines, provide financial incentives, and promote community-building celebrations”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200" dirty="0"/>
              <a:t>Two well known examples are the Nobel Prize and the Turing Award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4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 Scientific Prizes play a large role in advancing discoveries, but there has never been much quantitative analysis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From a network science perspective, look at how scientific prizes have evolved over time</a:t>
            </a:r>
          </a:p>
          <a:p>
            <a:pPr marL="128016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Derive the statistical properties of global scientific prize networks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Look at growth dynamics over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Discover how transition probabilities between prizes interlocks different disciplines and sub disciplines</a:t>
            </a:r>
          </a:p>
          <a:p>
            <a:pPr marL="128016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Examine social network patterns among prizewinners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Explore both genealogical and co-authorship 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Discover if likelihood is random or correlated amongst scientific elite in social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8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Used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Comprehensive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3062 scientific prizes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10,455 prizewinners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100+ years of winners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50+ countries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Specific Prize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Publication and Citation Data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Institutional Affiliations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Years of Scientific Activity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Genealogical Relationships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Coauthorship ties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6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Prizes OVER Time </a:t>
            </a:r>
          </a:p>
        </p:txBody>
      </p:sp>
      <p:pic>
        <p:nvPicPr>
          <p:cNvPr id="1026" name="Picture 2" descr="https://www.pnas.org/cms/10.1073/pnas.1800485115/asset/b6d0b48e-b366-429e-921c-ddafeefe0b02/assets/graphic/pnas.1800485115fig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3" y="2084832"/>
            <a:ext cx="10781211" cy="43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Prizes per Prizewinner</a:t>
            </a:r>
          </a:p>
        </p:txBody>
      </p:sp>
      <p:pic>
        <p:nvPicPr>
          <p:cNvPr id="2050" name="Picture 2" descr="https://www.pnas.org/cms/10.1073/pnas.1800485115/asset/ccab26e7-8049-4d32-a7e5-1d6742532e31/assets/graphic/pnas.1800485115fig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6" y="2084832"/>
            <a:ext cx="5600791" cy="45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7096877" y="3324840"/>
            <a:ext cx="4754880" cy="14213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64.1% of winners have &gt;2 prizes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 13.7% of winners have &gt;5 prizes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0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Prize Network</a:t>
            </a:r>
          </a:p>
        </p:txBody>
      </p:sp>
      <p:pic>
        <p:nvPicPr>
          <p:cNvPr id="3074" name="Picture 2" descr="https://www.pnas.org/cms/10.1073/pnas.1800485115/asset/b545a2f6-9a01-4c96-b613-e0695444751e/assets/graphic/pnas.1800485115fig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8" y="1717052"/>
            <a:ext cx="5813086" cy="51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pnas.org/cms/10.1073/pnas.1800485115/asset/e0011aa6-4478-4b55-a96e-58b3dc21a160/assets/graphic/pnas.1800485115fig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39" y="3003283"/>
            <a:ext cx="5165362" cy="24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566263" y="1717052"/>
            <a:ext cx="0" cy="5014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63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 design</Template>
  <TotalTime>0</TotalTime>
  <Words>1933</Words>
  <Application>Microsoft Office PowerPoint</Application>
  <PresentationFormat>Widescreen</PresentationFormat>
  <Paragraphs>427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Courier New</vt:lpstr>
      <vt:lpstr>Tw Cen MT</vt:lpstr>
      <vt:lpstr>Tw Cen MT Condensed</vt:lpstr>
      <vt:lpstr>Wingdings 3</vt:lpstr>
      <vt:lpstr>Integral</vt:lpstr>
      <vt:lpstr>Scientific Prize Network</vt:lpstr>
      <vt:lpstr>Agenda</vt:lpstr>
      <vt:lpstr>PowerPoint Presentation</vt:lpstr>
      <vt:lpstr>The Paper</vt:lpstr>
      <vt:lpstr>Purpose</vt:lpstr>
      <vt:lpstr>Data Set Used</vt:lpstr>
      <vt:lpstr>Growth of Prizes OVER Time </vt:lpstr>
      <vt:lpstr>Prizes per Prizewinner</vt:lpstr>
      <vt:lpstr>Scientific Prize Network</vt:lpstr>
      <vt:lpstr>Scientific Prize Transition Matrix</vt:lpstr>
      <vt:lpstr>Social Network of Prizewinners</vt:lpstr>
      <vt:lpstr>Predicting Multiple Prizewinners</vt:lpstr>
      <vt:lpstr>Final Conclusions</vt:lpstr>
      <vt:lpstr>PowerPoint Presentation</vt:lpstr>
      <vt:lpstr>Overall Scientific Prize Network</vt:lpstr>
      <vt:lpstr>Extensions to Scientific Prize Network</vt:lpstr>
      <vt:lpstr>Dataset to be used</vt:lpstr>
      <vt:lpstr>Tools To be Used</vt:lpstr>
      <vt:lpstr>PowerPoint Presentation</vt:lpstr>
      <vt:lpstr>Data Set obtained</vt:lpstr>
      <vt:lpstr>Prize Data Set Distribution</vt:lpstr>
      <vt:lpstr>Growth of Prizes OVER Time </vt:lpstr>
      <vt:lpstr>Prizes per Prizewinner</vt:lpstr>
      <vt:lpstr>Computer Science Prize Network</vt:lpstr>
      <vt:lpstr>Computer Science Prize Network - no Members</vt:lpstr>
      <vt:lpstr>Propensity to Win Turing award</vt:lpstr>
      <vt:lpstr>Propensity to Win Turing award</vt:lpstr>
      <vt:lpstr>CS Prize Network Conclusions</vt:lpstr>
      <vt:lpstr>Turing Award Colleague Network</vt:lpstr>
      <vt:lpstr>Turing Award Shared Institution Network</vt:lpstr>
      <vt:lpstr>Turing Award Top Institutions</vt:lpstr>
      <vt:lpstr>Turing Award Winners metrics</vt:lpstr>
      <vt:lpstr>CS Prize Social network Conclusions </vt:lpstr>
      <vt:lpstr>PowerPoint Presentation</vt:lpstr>
      <vt:lpstr>Current Limitations</vt:lpstr>
      <vt:lpstr>Future Work</vt:lpstr>
      <vt:lpstr>PowerPoint Presentation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2022-10-30T22:25:33Z</dcterms:created>
  <dcterms:modified xsi:type="dcterms:W3CDTF">2022-11-06T23:06:47Z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